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lear Sans Bold" panose="020B0604020202020204" charset="0"/>
      <p:regular r:id="rId3"/>
    </p:embeddedFont>
    <p:embeddedFont>
      <p:font typeface="Josefin Sans" panose="020B0604020202020204" charset="0"/>
      <p:regular r:id="rId4"/>
    </p:embeddedFont>
    <p:embeddedFont>
      <p:font typeface="Josefin Sans Semi-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23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1678" y="1845848"/>
            <a:ext cx="2882306" cy="4414535"/>
          </a:xfrm>
          <a:custGeom>
            <a:avLst/>
            <a:gdLst/>
            <a:ahLst/>
            <a:cxnLst/>
            <a:rect l="l" t="t" r="r" b="b"/>
            <a:pathLst>
              <a:path w="2882306" h="3973526">
                <a:moveTo>
                  <a:pt x="0" y="0"/>
                </a:moveTo>
                <a:lnTo>
                  <a:pt x="2882306" y="0"/>
                </a:lnTo>
                <a:lnTo>
                  <a:pt x="2882306" y="3973526"/>
                </a:lnTo>
                <a:lnTo>
                  <a:pt x="0" y="3973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8929" r="-1892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5338" y="2739109"/>
            <a:ext cx="1976223" cy="50240"/>
          </a:xfrm>
          <a:custGeom>
            <a:avLst/>
            <a:gdLst/>
            <a:ahLst/>
            <a:cxnLst/>
            <a:rect l="l" t="t" r="r" b="b"/>
            <a:pathLst>
              <a:path w="1976223" h="50240">
                <a:moveTo>
                  <a:pt x="0" y="0"/>
                </a:moveTo>
                <a:lnTo>
                  <a:pt x="1976222" y="0"/>
                </a:lnTo>
                <a:lnTo>
                  <a:pt x="1976222" y="50240"/>
                </a:lnTo>
                <a:lnTo>
                  <a:pt x="0" y="50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916791" b="-191679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85338" y="3319655"/>
            <a:ext cx="1976223" cy="50240"/>
          </a:xfrm>
          <a:custGeom>
            <a:avLst/>
            <a:gdLst/>
            <a:ahLst/>
            <a:cxnLst/>
            <a:rect l="l" t="t" r="r" b="b"/>
            <a:pathLst>
              <a:path w="1976223" h="50240">
                <a:moveTo>
                  <a:pt x="0" y="0"/>
                </a:moveTo>
                <a:lnTo>
                  <a:pt x="1976222" y="0"/>
                </a:lnTo>
                <a:lnTo>
                  <a:pt x="1976222" y="50240"/>
                </a:lnTo>
                <a:lnTo>
                  <a:pt x="0" y="50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916791" b="-1916791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85338" y="2967950"/>
            <a:ext cx="1988030" cy="2860809"/>
            <a:chOff x="-2308" y="49169"/>
            <a:chExt cx="2650706" cy="3814412"/>
          </a:xfrm>
        </p:grpSpPr>
        <p:sp>
          <p:nvSpPr>
            <p:cNvPr id="6" name="TextBox 6"/>
            <p:cNvSpPr txBox="1"/>
            <p:nvPr/>
          </p:nvSpPr>
          <p:spPr>
            <a:xfrm>
              <a:off x="-2308" y="49169"/>
              <a:ext cx="2650706" cy="2872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400" b="1" dirty="0" err="1"/>
                <a:t>Thứ</a:t>
              </a:r>
              <a:r>
                <a:rPr lang="en-US" sz="1400" b="1" dirty="0"/>
                <a:t> 2 </a:t>
              </a:r>
              <a:r>
                <a:rPr lang="en-US" sz="1400" b="1" dirty="0" err="1"/>
                <a:t>ngày</a:t>
              </a:r>
              <a:r>
                <a:rPr lang="en-US" sz="1400" b="1" dirty="0"/>
                <a:t> 15/9/2025</a:t>
              </a:r>
              <a:endParaRPr lang="en-US" sz="140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01758"/>
              <a:ext cx="2636045" cy="2761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6"/>
                </a:lnSpc>
              </a:pP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Sinh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tố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trái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cây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xay</a:t>
              </a: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Bánh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mì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kẹp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salad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trứng</a:t>
              </a: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Súp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gà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và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Salad</a:t>
              </a:r>
            </a:p>
            <a:p>
              <a:pPr algn="ctr">
                <a:lnSpc>
                  <a:spcPts val="1836"/>
                </a:lnSpc>
              </a:pP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Trái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cây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và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hạt</a:t>
              </a: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trong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mùa</a:t>
              </a: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5294" y="489932"/>
            <a:ext cx="6348345" cy="1738294"/>
            <a:chOff x="0" y="28575"/>
            <a:chExt cx="8464460" cy="997759"/>
          </a:xfrm>
        </p:grpSpPr>
        <p:sp>
          <p:nvSpPr>
            <p:cNvPr id="9" name="TextBox 9"/>
            <p:cNvSpPr txBox="1"/>
            <p:nvPr/>
          </p:nvSpPr>
          <p:spPr>
            <a:xfrm>
              <a:off x="0" y="28575"/>
              <a:ext cx="8464460" cy="473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0"/>
                </a:lnSpc>
              </a:pPr>
              <a:r>
                <a:rPr lang="en-US" sz="2000" b="1" spc="151" dirty="0" smtClean="0">
                  <a:solidFill>
                    <a:srgbClr val="EE859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TRƯỜNG MẦN MON DIỄN AN</a:t>
              </a:r>
            </a:p>
            <a:p>
              <a:pPr algn="ctr">
                <a:lnSpc>
                  <a:spcPts val="3390"/>
                </a:lnSpc>
              </a:pPr>
              <a:r>
                <a:rPr lang="en-US" sz="2000" b="1" spc="151" dirty="0" smtClean="0">
                  <a:solidFill>
                    <a:srgbClr val="EE859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THỰC ĐƠN </a:t>
              </a:r>
              <a:r>
                <a:rPr lang="en-US" sz="2000" b="1" spc="151" dirty="0">
                  <a:solidFill>
                    <a:srgbClr val="EE859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TUẦN </a:t>
              </a:r>
              <a:r>
                <a:rPr lang="en-US" sz="2000" b="1" spc="151" dirty="0" smtClean="0">
                  <a:solidFill>
                    <a:srgbClr val="EE8597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2,4 THÁNG 9-2025</a:t>
              </a:r>
              <a:endParaRPr lang="en-US" sz="2000" b="1" spc="151" dirty="0">
                <a:solidFill>
                  <a:srgbClr val="EE8597"/>
                </a:solidFill>
                <a:latin typeface="Clear Sans Bold"/>
                <a:ea typeface="Clear Sans Bold"/>
                <a:cs typeface="Clear Sans Bold"/>
                <a:sym typeface="Clear Sans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00690"/>
              <a:ext cx="8464460" cy="2256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15"/>
                </a:lnSpc>
              </a:pPr>
              <a:endParaRPr lang="en-US" sz="1799" b="1" spc="197" dirty="0">
                <a:solidFill>
                  <a:srgbClr val="EEC877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2510373" y="1829932"/>
            <a:ext cx="2519638" cy="4432241"/>
          </a:xfrm>
          <a:custGeom>
            <a:avLst/>
            <a:gdLst/>
            <a:ahLst/>
            <a:cxnLst/>
            <a:rect l="l" t="t" r="r" b="b"/>
            <a:pathLst>
              <a:path w="2519638" h="3973526">
                <a:moveTo>
                  <a:pt x="0" y="0"/>
                </a:moveTo>
                <a:lnTo>
                  <a:pt x="2519638" y="0"/>
                </a:lnTo>
                <a:lnTo>
                  <a:pt x="2519638" y="3973526"/>
                </a:lnTo>
                <a:lnTo>
                  <a:pt x="0" y="39735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28851" r="-2885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029282" y="1845848"/>
            <a:ext cx="2635168" cy="4370000"/>
          </a:xfrm>
          <a:custGeom>
            <a:avLst/>
            <a:gdLst/>
            <a:ahLst/>
            <a:cxnLst/>
            <a:rect l="l" t="t" r="r" b="b"/>
            <a:pathLst>
              <a:path w="2898362" h="3973526">
                <a:moveTo>
                  <a:pt x="0" y="0"/>
                </a:moveTo>
                <a:lnTo>
                  <a:pt x="2898362" y="0"/>
                </a:lnTo>
                <a:lnTo>
                  <a:pt x="2898362" y="3973526"/>
                </a:lnTo>
                <a:lnTo>
                  <a:pt x="0" y="39735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8547" r="-18547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777543" y="2720579"/>
            <a:ext cx="1976223" cy="50240"/>
          </a:xfrm>
          <a:custGeom>
            <a:avLst/>
            <a:gdLst/>
            <a:ahLst/>
            <a:cxnLst/>
            <a:rect l="l" t="t" r="r" b="b"/>
            <a:pathLst>
              <a:path w="1976223" h="50240">
                <a:moveTo>
                  <a:pt x="0" y="0"/>
                </a:moveTo>
                <a:lnTo>
                  <a:pt x="1976223" y="0"/>
                </a:lnTo>
                <a:lnTo>
                  <a:pt x="1976223" y="50240"/>
                </a:lnTo>
                <a:lnTo>
                  <a:pt x="0" y="50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916791" b="-191679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788945" y="3329488"/>
            <a:ext cx="1976223" cy="50240"/>
          </a:xfrm>
          <a:custGeom>
            <a:avLst/>
            <a:gdLst/>
            <a:ahLst/>
            <a:cxnLst/>
            <a:rect l="l" t="t" r="r" b="b"/>
            <a:pathLst>
              <a:path w="1976223" h="50240">
                <a:moveTo>
                  <a:pt x="0" y="0"/>
                </a:moveTo>
                <a:lnTo>
                  <a:pt x="1976223" y="0"/>
                </a:lnTo>
                <a:lnTo>
                  <a:pt x="1976223" y="50240"/>
                </a:lnTo>
                <a:lnTo>
                  <a:pt x="0" y="50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916791" b="-1916791"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2779275" y="2937220"/>
            <a:ext cx="2096744" cy="2965656"/>
            <a:chOff x="0" y="32903"/>
            <a:chExt cx="2795658" cy="3954208"/>
          </a:xfrm>
        </p:grpSpPr>
        <p:sp>
          <p:nvSpPr>
            <p:cNvPr id="16" name="TextBox 16"/>
            <p:cNvSpPr txBox="1"/>
            <p:nvPr/>
          </p:nvSpPr>
          <p:spPr>
            <a:xfrm>
              <a:off x="346207" y="32903"/>
              <a:ext cx="2449451" cy="2872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400" b="1" dirty="0" err="1"/>
                <a:t>Thứ</a:t>
              </a:r>
              <a:r>
                <a:rPr lang="en-US" sz="1400" b="1" dirty="0"/>
                <a:t> 3 </a:t>
              </a:r>
              <a:r>
                <a:rPr lang="en-US" sz="1400" b="1" dirty="0" err="1"/>
                <a:t>ngày</a:t>
              </a:r>
              <a:r>
                <a:rPr lang="en-US" sz="1400" b="1" dirty="0"/>
                <a:t> 16/9/2025</a:t>
              </a:r>
              <a:endParaRPr lang="en-US" sz="1400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225288"/>
              <a:ext cx="2643529" cy="2761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6"/>
                </a:lnSpc>
              </a:pP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Sinh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tố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trái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cây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xay</a:t>
              </a: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Pizza Pepperoni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kiểu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New York</a:t>
              </a:r>
            </a:p>
            <a:p>
              <a:pPr algn="ctr">
                <a:lnSpc>
                  <a:spcPts val="1836"/>
                </a:lnSpc>
              </a:pP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Salad +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Súp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nấm</a:t>
              </a: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Bánh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sô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-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cô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-la</a:t>
              </a:r>
            </a:p>
            <a:p>
              <a:pPr algn="ctr">
                <a:lnSpc>
                  <a:spcPts val="1836"/>
                </a:lnSpc>
              </a:pP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354" y="443906"/>
              <a:ext cx="2636044" cy="239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56"/>
                </a:lnSpc>
              </a:pPr>
              <a:endParaRPr lang="en-US" sz="1211" b="1" spc="157" dirty="0">
                <a:solidFill>
                  <a:srgbClr val="FFFEF5"/>
                </a:solidFill>
                <a:latin typeface="Clear Sans Bold"/>
                <a:ea typeface="Clear Sans Bold"/>
                <a:cs typeface="Clear Sans Bold"/>
                <a:sym typeface="Clear Sans Bold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5297543" y="2762270"/>
            <a:ext cx="1976223" cy="50240"/>
          </a:xfrm>
          <a:custGeom>
            <a:avLst/>
            <a:gdLst/>
            <a:ahLst/>
            <a:cxnLst/>
            <a:rect l="l" t="t" r="r" b="b"/>
            <a:pathLst>
              <a:path w="1976223" h="50240">
                <a:moveTo>
                  <a:pt x="0" y="0"/>
                </a:moveTo>
                <a:lnTo>
                  <a:pt x="1976223" y="0"/>
                </a:lnTo>
                <a:lnTo>
                  <a:pt x="1976223" y="50239"/>
                </a:lnTo>
                <a:lnTo>
                  <a:pt x="0" y="502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916791" b="-1916791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297543" y="3350535"/>
            <a:ext cx="1976223" cy="50240"/>
          </a:xfrm>
          <a:custGeom>
            <a:avLst/>
            <a:gdLst/>
            <a:ahLst/>
            <a:cxnLst/>
            <a:rect l="l" t="t" r="r" b="b"/>
            <a:pathLst>
              <a:path w="1976223" h="50240">
                <a:moveTo>
                  <a:pt x="0" y="0"/>
                </a:moveTo>
                <a:lnTo>
                  <a:pt x="1976223" y="0"/>
                </a:lnTo>
                <a:lnTo>
                  <a:pt x="1976223" y="50240"/>
                </a:lnTo>
                <a:lnTo>
                  <a:pt x="0" y="50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916791" b="-1916791"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5299275" y="2898935"/>
            <a:ext cx="2249644" cy="3053082"/>
            <a:chOff x="0" y="-372788"/>
            <a:chExt cx="2999525" cy="4369781"/>
          </a:xfrm>
        </p:grpSpPr>
        <p:sp>
          <p:nvSpPr>
            <p:cNvPr id="22" name="TextBox 22"/>
            <p:cNvSpPr txBox="1"/>
            <p:nvPr/>
          </p:nvSpPr>
          <p:spPr>
            <a:xfrm>
              <a:off x="318717" y="-372788"/>
              <a:ext cx="2680808" cy="3083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400" b="1" dirty="0" err="1"/>
                <a:t>Thứ</a:t>
              </a:r>
              <a:r>
                <a:rPr lang="en-US" sz="1400" b="1" dirty="0"/>
                <a:t> 4 </a:t>
              </a:r>
              <a:r>
                <a:rPr lang="en-US" sz="1400" b="1" dirty="0" err="1"/>
                <a:t>ngày</a:t>
              </a:r>
              <a:r>
                <a:rPr lang="en-US" sz="1400" b="1" dirty="0"/>
                <a:t> 17/9/2025</a:t>
              </a:r>
              <a:endParaRPr lang="en-US" sz="1400" dirty="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928817"/>
              <a:ext cx="2643529" cy="3068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6"/>
                </a:lnSpc>
              </a:pP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Protein shake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vị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sô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-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cô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-la</a:t>
              </a:r>
            </a:p>
            <a:p>
              <a:pPr algn="ctr">
                <a:lnSpc>
                  <a:spcPts val="1836"/>
                </a:lnSpc>
              </a:pP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Nộm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+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Xoài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khô</a:t>
              </a: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Bánh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mì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kẹp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salad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trứng</a:t>
              </a: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Trái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cây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và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hạt</a:t>
              </a: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trong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mùa</a:t>
              </a: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-408072" y="6259061"/>
            <a:ext cx="2918281" cy="4426965"/>
          </a:xfrm>
          <a:custGeom>
            <a:avLst/>
            <a:gdLst/>
            <a:ahLst/>
            <a:cxnLst/>
            <a:rect l="l" t="t" r="r" b="b"/>
            <a:pathLst>
              <a:path w="2918281" h="4426965">
                <a:moveTo>
                  <a:pt x="0" y="0"/>
                </a:moveTo>
                <a:lnTo>
                  <a:pt x="2918281" y="0"/>
                </a:lnTo>
                <a:lnTo>
                  <a:pt x="2918281" y="4426965"/>
                </a:lnTo>
                <a:lnTo>
                  <a:pt x="0" y="44269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25848" r="-25848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85338" y="6713663"/>
            <a:ext cx="1976223" cy="50240"/>
          </a:xfrm>
          <a:custGeom>
            <a:avLst/>
            <a:gdLst/>
            <a:ahLst/>
            <a:cxnLst/>
            <a:rect l="l" t="t" r="r" b="b"/>
            <a:pathLst>
              <a:path w="1976223" h="50240">
                <a:moveTo>
                  <a:pt x="0" y="0"/>
                </a:moveTo>
                <a:lnTo>
                  <a:pt x="1976222" y="0"/>
                </a:lnTo>
                <a:lnTo>
                  <a:pt x="1976222" y="50239"/>
                </a:lnTo>
                <a:lnTo>
                  <a:pt x="0" y="502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916791" b="-1916791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85338" y="7294209"/>
            <a:ext cx="1976223" cy="50240"/>
          </a:xfrm>
          <a:custGeom>
            <a:avLst/>
            <a:gdLst/>
            <a:ahLst/>
            <a:cxnLst/>
            <a:rect l="l" t="t" r="r" b="b"/>
            <a:pathLst>
              <a:path w="1976223" h="50240">
                <a:moveTo>
                  <a:pt x="0" y="0"/>
                </a:moveTo>
                <a:lnTo>
                  <a:pt x="1976222" y="0"/>
                </a:lnTo>
                <a:lnTo>
                  <a:pt x="1976222" y="50239"/>
                </a:lnTo>
                <a:lnTo>
                  <a:pt x="0" y="502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916791" b="-1916791"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285338" y="6964350"/>
            <a:ext cx="1988030" cy="2838962"/>
            <a:chOff x="-2308" y="78298"/>
            <a:chExt cx="2650706" cy="3785284"/>
          </a:xfrm>
        </p:grpSpPr>
        <p:sp>
          <p:nvSpPr>
            <p:cNvPr id="28" name="TextBox 28"/>
            <p:cNvSpPr txBox="1"/>
            <p:nvPr/>
          </p:nvSpPr>
          <p:spPr>
            <a:xfrm>
              <a:off x="-2308" y="78298"/>
              <a:ext cx="2650706" cy="2872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400" b="1" dirty="0" err="1"/>
                <a:t>Thứ</a:t>
              </a:r>
              <a:r>
                <a:rPr lang="en-US" sz="1400" b="1" dirty="0"/>
                <a:t> 5 </a:t>
              </a:r>
              <a:r>
                <a:rPr lang="en-US" sz="1400" b="1" dirty="0" err="1"/>
                <a:t>ngày</a:t>
              </a:r>
              <a:r>
                <a:rPr lang="en-US" sz="1400" b="1" dirty="0"/>
                <a:t> 18/9/2025</a:t>
              </a:r>
              <a:endParaRPr lang="en-US" sz="1400" dirty="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101759"/>
              <a:ext cx="2636045" cy="2761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6"/>
                </a:lnSpc>
              </a:pP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Sinh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tố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trái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cây</a:t>
              </a: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Gỏi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cuốn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rau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củ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+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Súp</a:t>
              </a: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Ức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gà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+ Salad</a:t>
              </a:r>
            </a:p>
            <a:p>
              <a:pPr algn="ctr">
                <a:lnSpc>
                  <a:spcPts val="1836"/>
                </a:lnSpc>
              </a:pP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Trái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cây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và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hạt</a:t>
              </a: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trong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mùa</a:t>
              </a: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sp>
        <p:nvSpPr>
          <p:cNvPr id="30" name="Freeform 30"/>
          <p:cNvSpPr/>
          <p:nvPr/>
        </p:nvSpPr>
        <p:spPr>
          <a:xfrm>
            <a:off x="2509644" y="6259061"/>
            <a:ext cx="2519638" cy="4426214"/>
          </a:xfrm>
          <a:custGeom>
            <a:avLst/>
            <a:gdLst/>
            <a:ahLst/>
            <a:cxnLst/>
            <a:rect l="l" t="t" r="r" b="b"/>
            <a:pathLst>
              <a:path w="2519638" h="4426214">
                <a:moveTo>
                  <a:pt x="0" y="0"/>
                </a:moveTo>
                <a:lnTo>
                  <a:pt x="2519638" y="0"/>
                </a:lnTo>
                <a:lnTo>
                  <a:pt x="2519638" y="4426214"/>
                </a:lnTo>
                <a:lnTo>
                  <a:pt x="0" y="4426214"/>
                </a:lnTo>
                <a:lnTo>
                  <a:pt x="0" y="0"/>
                </a:lnTo>
                <a:close/>
              </a:path>
            </a:pathLst>
          </a:custGeom>
          <a:solidFill>
            <a:srgbClr val="CC00FF"/>
          </a:solidFill>
        </p:spPr>
      </p:sp>
      <p:sp>
        <p:nvSpPr>
          <p:cNvPr id="32" name="Freeform 32"/>
          <p:cNvSpPr/>
          <p:nvPr/>
        </p:nvSpPr>
        <p:spPr>
          <a:xfrm>
            <a:off x="2777543" y="6713662"/>
            <a:ext cx="1976223" cy="50240"/>
          </a:xfrm>
          <a:custGeom>
            <a:avLst/>
            <a:gdLst/>
            <a:ahLst/>
            <a:cxnLst/>
            <a:rect l="l" t="t" r="r" b="b"/>
            <a:pathLst>
              <a:path w="1976223" h="50240">
                <a:moveTo>
                  <a:pt x="0" y="0"/>
                </a:moveTo>
                <a:lnTo>
                  <a:pt x="1976223" y="0"/>
                </a:lnTo>
                <a:lnTo>
                  <a:pt x="1976223" y="50240"/>
                </a:lnTo>
                <a:lnTo>
                  <a:pt x="0" y="50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916791" b="-1916791"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2777543" y="7294207"/>
            <a:ext cx="1976223" cy="50240"/>
          </a:xfrm>
          <a:custGeom>
            <a:avLst/>
            <a:gdLst/>
            <a:ahLst/>
            <a:cxnLst/>
            <a:rect l="l" t="t" r="r" b="b"/>
            <a:pathLst>
              <a:path w="1976223" h="50240">
                <a:moveTo>
                  <a:pt x="0" y="0"/>
                </a:moveTo>
                <a:lnTo>
                  <a:pt x="1976223" y="0"/>
                </a:lnTo>
                <a:lnTo>
                  <a:pt x="1976223" y="50240"/>
                </a:lnTo>
                <a:lnTo>
                  <a:pt x="0" y="50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916791" b="-1916791"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2779275" y="6939636"/>
            <a:ext cx="2013004" cy="2982264"/>
            <a:chOff x="0" y="70053"/>
            <a:chExt cx="2684005" cy="3976352"/>
          </a:xfrm>
        </p:grpSpPr>
        <p:sp>
          <p:nvSpPr>
            <p:cNvPr id="35" name="TextBox 35"/>
            <p:cNvSpPr txBox="1"/>
            <p:nvPr/>
          </p:nvSpPr>
          <p:spPr>
            <a:xfrm>
              <a:off x="346208" y="70053"/>
              <a:ext cx="2337797" cy="2872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400" b="1" dirty="0" err="1"/>
                <a:t>Thứ</a:t>
              </a:r>
              <a:r>
                <a:rPr lang="en-US" sz="1400" b="1" dirty="0"/>
                <a:t> 6 </a:t>
              </a:r>
              <a:r>
                <a:rPr lang="en-US" sz="1400" b="1" dirty="0" err="1"/>
                <a:t>ngày</a:t>
              </a:r>
              <a:r>
                <a:rPr lang="en-US" sz="1400" b="1" dirty="0"/>
                <a:t> 19/9/2025</a:t>
              </a:r>
              <a:endParaRPr lang="en-US" sz="1400" dirty="0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978229"/>
              <a:ext cx="2643529" cy="3068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6"/>
                </a:lnSpc>
              </a:pP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Protein shake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vị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dâu</a:t>
              </a: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Ức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gà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nướng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+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Gạo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lứt</a:t>
              </a: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Salad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rau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trong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vườn</a:t>
              </a: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Trái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cây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và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hạt</a:t>
              </a: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trong</a:t>
              </a:r>
              <a:r>
                <a:rPr lang="en-US" sz="1413" spc="7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</a:t>
              </a:r>
              <a:r>
                <a:rPr lang="en-US" sz="1413" spc="70" dirty="0" err="1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mùa</a:t>
              </a: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algn="ctr">
                <a:lnSpc>
                  <a:spcPts val="1836"/>
                </a:lnSpc>
              </a:pPr>
              <a:endParaRPr lang="en-US" sz="1413" spc="70" dirty="0">
                <a:solidFill>
                  <a:srgbClr val="FFFEF5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sp>
        <p:nvSpPr>
          <p:cNvPr id="38" name="Freeform 38"/>
          <p:cNvSpPr/>
          <p:nvPr/>
        </p:nvSpPr>
        <p:spPr>
          <a:xfrm>
            <a:off x="5297543" y="7321075"/>
            <a:ext cx="1976223" cy="50240"/>
          </a:xfrm>
          <a:custGeom>
            <a:avLst/>
            <a:gdLst/>
            <a:ahLst/>
            <a:cxnLst/>
            <a:rect l="l" t="t" r="r" b="b"/>
            <a:pathLst>
              <a:path w="1976223" h="50240">
                <a:moveTo>
                  <a:pt x="0" y="0"/>
                </a:moveTo>
                <a:lnTo>
                  <a:pt x="1976223" y="0"/>
                </a:lnTo>
                <a:lnTo>
                  <a:pt x="1976223" y="50240"/>
                </a:lnTo>
                <a:lnTo>
                  <a:pt x="0" y="50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916791" b="-1916791"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5302981" y="6939636"/>
            <a:ext cx="1982647" cy="847082"/>
            <a:chOff x="0" y="9525"/>
            <a:chExt cx="2643529" cy="1129443"/>
          </a:xfrm>
        </p:grpSpPr>
        <p:sp>
          <p:nvSpPr>
            <p:cNvPr id="40" name="TextBox 40"/>
            <p:cNvSpPr txBox="1"/>
            <p:nvPr/>
          </p:nvSpPr>
          <p:spPr>
            <a:xfrm>
              <a:off x="7412" y="9525"/>
              <a:ext cx="2636045" cy="3933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60"/>
                </a:lnSpc>
              </a:pPr>
              <a:endParaRPr lang="en-US" sz="2018" b="1" spc="100" dirty="0">
                <a:solidFill>
                  <a:srgbClr val="FFFEF5"/>
                </a:solidFill>
                <a:latin typeface="Clear Sans Bold"/>
                <a:ea typeface="Clear Sans Bold"/>
                <a:cs typeface="Clear Sans Bold"/>
                <a:sym typeface="Clear Sans Bold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865389"/>
              <a:ext cx="2643529" cy="273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4"/>
                </a:lnSpc>
              </a:pPr>
              <a:r>
                <a:rPr lang="en-US" sz="1211" spc="60" dirty="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Rau </a:t>
              </a:r>
            </a:p>
          </p:txBody>
        </p:sp>
      </p:grpSp>
      <p:sp>
        <p:nvSpPr>
          <p:cNvPr id="42" name="Freeform 42"/>
          <p:cNvSpPr/>
          <p:nvPr/>
        </p:nvSpPr>
        <p:spPr>
          <a:xfrm>
            <a:off x="5297543" y="8539858"/>
            <a:ext cx="1976223" cy="50240"/>
          </a:xfrm>
          <a:custGeom>
            <a:avLst/>
            <a:gdLst/>
            <a:ahLst/>
            <a:cxnLst/>
            <a:rect l="l" t="t" r="r" b="b"/>
            <a:pathLst>
              <a:path w="1976223" h="50240">
                <a:moveTo>
                  <a:pt x="0" y="0"/>
                </a:moveTo>
                <a:lnTo>
                  <a:pt x="1976223" y="0"/>
                </a:lnTo>
                <a:lnTo>
                  <a:pt x="1976223" y="50240"/>
                </a:lnTo>
                <a:lnTo>
                  <a:pt x="0" y="50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916791" b="-1916791"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5297543" y="9120404"/>
            <a:ext cx="1976223" cy="50240"/>
          </a:xfrm>
          <a:custGeom>
            <a:avLst/>
            <a:gdLst/>
            <a:ahLst/>
            <a:cxnLst/>
            <a:rect l="l" t="t" r="r" b="b"/>
            <a:pathLst>
              <a:path w="1976223" h="50240">
                <a:moveTo>
                  <a:pt x="0" y="0"/>
                </a:moveTo>
                <a:lnTo>
                  <a:pt x="1976223" y="0"/>
                </a:lnTo>
                <a:lnTo>
                  <a:pt x="1976223" y="50240"/>
                </a:lnTo>
                <a:lnTo>
                  <a:pt x="0" y="50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916791" b="-1916791"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5302981" y="8731822"/>
            <a:ext cx="1982647" cy="1014539"/>
            <a:chOff x="0" y="0"/>
            <a:chExt cx="2643529" cy="1352719"/>
          </a:xfrm>
        </p:grpSpPr>
        <p:sp>
          <p:nvSpPr>
            <p:cNvPr id="45" name="TextBox 45"/>
            <p:cNvSpPr txBox="1"/>
            <p:nvPr/>
          </p:nvSpPr>
          <p:spPr>
            <a:xfrm>
              <a:off x="7412" y="9525"/>
              <a:ext cx="2636045" cy="3933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60"/>
                </a:lnSpc>
              </a:pPr>
              <a:r>
                <a:rPr lang="en-US" sz="2018" b="1" spc="100">
                  <a:solidFill>
                    <a:srgbClr val="FFFEF5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CHỦ NHẬT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865390"/>
              <a:ext cx="2643529" cy="502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4"/>
                </a:lnSpc>
              </a:pPr>
              <a:r>
                <a:rPr lang="en-US" sz="1211" spc="60">
                  <a:solidFill>
                    <a:srgbClr val="FFFEF5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Yến mạch + Bánh mì kẹp thịt thực vật + Salad rau</a:t>
              </a:r>
            </a:p>
          </p:txBody>
        </p:sp>
      </p:grp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71097"/>
              </p:ext>
            </p:extLst>
          </p:nvPr>
        </p:nvGraphicFramePr>
        <p:xfrm>
          <a:off x="-107949" y="3499341"/>
          <a:ext cx="2381318" cy="2610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1318">
                  <a:extLst>
                    <a:ext uri="{9D8B030D-6E8A-4147-A177-3AD203B41FA5}">
                      <a16:colId xmlns:a16="http://schemas.microsoft.com/office/drawing/2014/main" val="3395635959"/>
                    </a:ext>
                  </a:extLst>
                </a:gridCol>
              </a:tblGrid>
              <a:tr h="2610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 err="1">
                          <a:effectLst/>
                        </a:rPr>
                        <a:t>Bữa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 smtClean="0">
                          <a:effectLst/>
                        </a:rPr>
                        <a:t>trưa</a:t>
                      </a:r>
                      <a:r>
                        <a:rPr lang="en-US" sz="1350" b="1" dirty="0" smtClean="0">
                          <a:effectLst/>
                        </a:rPr>
                        <a:t>: </a:t>
                      </a:r>
                      <a:r>
                        <a:rPr lang="en-US" sz="1350" b="1" dirty="0">
                          <a:effectLst/>
                        </a:rPr>
                        <a:t>NT,MG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Cơm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Tôm</a:t>
                      </a:r>
                      <a:r>
                        <a:rPr lang="en-US" sz="1350" dirty="0">
                          <a:effectLst/>
                        </a:rPr>
                        <a:t> rim </a:t>
                      </a:r>
                      <a:r>
                        <a:rPr lang="en-US" sz="1350" dirty="0" err="1">
                          <a:effectLst/>
                        </a:rPr>
                        <a:t>hành</a:t>
                      </a:r>
                      <a:r>
                        <a:rPr lang="en-US" sz="1350" dirty="0">
                          <a:effectLst/>
                        </a:rPr>
                        <a:t>,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Thịt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lợn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viên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sốt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cà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chua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Bí</a:t>
                      </a:r>
                      <a:r>
                        <a:rPr lang="en-US" sz="1350" dirty="0">
                          <a:effectLst/>
                        </a:rPr>
                        <a:t>, </a:t>
                      </a:r>
                      <a:r>
                        <a:rPr lang="en-US" sz="1350" dirty="0" err="1">
                          <a:effectLst/>
                        </a:rPr>
                        <a:t>cà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rốt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xào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thịt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lợn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Canh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rau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vặt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nấu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sườn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lợn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 err="1">
                          <a:effectLst/>
                        </a:rPr>
                        <a:t>Bữa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phụ</a:t>
                      </a:r>
                      <a:r>
                        <a:rPr lang="en-US" sz="1350" b="1" dirty="0">
                          <a:effectLst/>
                        </a:rPr>
                        <a:t>: NT, MG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Chuối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lùn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 err="1">
                          <a:effectLst/>
                        </a:rPr>
                        <a:t>Bữa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xế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chiều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nhà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trẻ</a:t>
                      </a:r>
                      <a:r>
                        <a:rPr lang="en-US" sz="1350" b="1" dirty="0">
                          <a:effectLst/>
                        </a:rPr>
                        <a:t>: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Cháo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sườn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lợn</a:t>
                      </a:r>
                      <a:r>
                        <a:rPr lang="en-US" sz="135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147178082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89780"/>
              </p:ext>
            </p:extLst>
          </p:nvPr>
        </p:nvGraphicFramePr>
        <p:xfrm>
          <a:off x="2668386" y="3509024"/>
          <a:ext cx="2245365" cy="2593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5365">
                  <a:extLst>
                    <a:ext uri="{9D8B030D-6E8A-4147-A177-3AD203B41FA5}">
                      <a16:colId xmlns:a16="http://schemas.microsoft.com/office/drawing/2014/main" val="38838071"/>
                    </a:ext>
                  </a:extLst>
                </a:gridCol>
              </a:tblGrid>
              <a:tr h="2593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 err="1">
                          <a:effectLst/>
                        </a:rPr>
                        <a:t>Bữa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 smtClean="0">
                          <a:effectLst/>
                        </a:rPr>
                        <a:t>trưa</a:t>
                      </a:r>
                      <a:r>
                        <a:rPr lang="en-US" sz="1350" b="1" dirty="0" smtClean="0">
                          <a:effectLst/>
                        </a:rPr>
                        <a:t>: </a:t>
                      </a:r>
                      <a:r>
                        <a:rPr lang="en-US" sz="1350" b="1" dirty="0">
                          <a:effectLst/>
                        </a:rPr>
                        <a:t>NT,MG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Cơm</a:t>
                      </a:r>
                      <a:r>
                        <a:rPr lang="en-US" sz="1350" dirty="0">
                          <a:effectLst/>
                        </a:rPr>
                        <a:t>,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Cá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thu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chiên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bông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Vừng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lạc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Bầu</a:t>
                      </a:r>
                      <a:r>
                        <a:rPr lang="en-US" sz="1350" dirty="0">
                          <a:effectLst/>
                        </a:rPr>
                        <a:t> non  </a:t>
                      </a:r>
                      <a:r>
                        <a:rPr lang="en-US" sz="1350" dirty="0" err="1">
                          <a:effectLst/>
                        </a:rPr>
                        <a:t>xào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tôm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Canh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nghêu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nấu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rau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cải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 err="1">
                          <a:effectLst/>
                        </a:rPr>
                        <a:t>Bữa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phụ</a:t>
                      </a:r>
                      <a:r>
                        <a:rPr lang="en-US" sz="1350" b="1" dirty="0">
                          <a:effectLst/>
                        </a:rPr>
                        <a:t>: NT,MG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Sữa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chua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uống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yakuilt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 err="1">
                          <a:effectLst/>
                        </a:rPr>
                        <a:t>Bữa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xế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chiều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nhà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trẻ</a:t>
                      </a:r>
                      <a:r>
                        <a:rPr lang="en-US" sz="1350" b="1" dirty="0">
                          <a:effectLst/>
                        </a:rPr>
                        <a:t>: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Miến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tôm</a:t>
                      </a:r>
                      <a:r>
                        <a:rPr lang="en-US" sz="135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534405223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407370"/>
              </p:ext>
            </p:extLst>
          </p:nvPr>
        </p:nvGraphicFramePr>
        <p:xfrm>
          <a:off x="5267014" y="3489811"/>
          <a:ext cx="2281906" cy="2648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1906">
                  <a:extLst>
                    <a:ext uri="{9D8B030D-6E8A-4147-A177-3AD203B41FA5}">
                      <a16:colId xmlns:a16="http://schemas.microsoft.com/office/drawing/2014/main" val="73223730"/>
                    </a:ext>
                  </a:extLst>
                </a:gridCol>
              </a:tblGrid>
              <a:tr h="2648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 err="1">
                          <a:effectLst/>
                        </a:rPr>
                        <a:t>Bữa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 smtClean="0">
                          <a:effectLst/>
                        </a:rPr>
                        <a:t>trưa</a:t>
                      </a:r>
                      <a:r>
                        <a:rPr lang="en-US" sz="1350" b="1" dirty="0" smtClean="0">
                          <a:effectLst/>
                        </a:rPr>
                        <a:t>: </a:t>
                      </a:r>
                      <a:r>
                        <a:rPr lang="en-US" sz="1350" b="1" dirty="0">
                          <a:effectLst/>
                        </a:rPr>
                        <a:t>NT,MG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Cơm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Thịt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lợn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sốt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cà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chua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Trứng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gà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rán</a:t>
                      </a:r>
                      <a:r>
                        <a:rPr lang="en-US" sz="1350" dirty="0">
                          <a:effectLst/>
                        </a:rPr>
                        <a:t>  </a:t>
                      </a:r>
                      <a:r>
                        <a:rPr lang="en-US" sz="1350" dirty="0" err="1">
                          <a:effectLst/>
                        </a:rPr>
                        <a:t>lá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hẹ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Củ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cải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cà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rốt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xào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tôm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Canh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mồng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tơi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nấu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thịt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lợn</a:t>
                      </a:r>
                      <a:r>
                        <a:rPr lang="en-US" sz="135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 err="1">
                          <a:effectLst/>
                        </a:rPr>
                        <a:t>Bữa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phụ</a:t>
                      </a:r>
                      <a:r>
                        <a:rPr lang="en-US" sz="1350" b="1" dirty="0">
                          <a:effectLst/>
                        </a:rPr>
                        <a:t>: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NT: </a:t>
                      </a:r>
                      <a:r>
                        <a:rPr lang="en-US" sz="1350" dirty="0" err="1">
                          <a:effectLst/>
                        </a:rPr>
                        <a:t>Chuối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MG: </a:t>
                      </a:r>
                      <a:r>
                        <a:rPr lang="en-US" sz="1350" dirty="0" err="1">
                          <a:effectLst/>
                        </a:rPr>
                        <a:t>Cháo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thịt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bò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 err="1">
                          <a:effectLst/>
                        </a:rPr>
                        <a:t>Bữa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xế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chiều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nhà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trẻ</a:t>
                      </a:r>
                      <a:r>
                        <a:rPr lang="en-US" sz="1350" b="1" dirty="0">
                          <a:effectLst/>
                        </a:rPr>
                        <a:t>: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Cháo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thịt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bò</a:t>
                      </a:r>
                      <a:r>
                        <a:rPr lang="en-US" sz="135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76381679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457426"/>
              </p:ext>
            </p:extLst>
          </p:nvPr>
        </p:nvGraphicFramePr>
        <p:xfrm>
          <a:off x="-107949" y="7531498"/>
          <a:ext cx="2381317" cy="2856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1317">
                  <a:extLst>
                    <a:ext uri="{9D8B030D-6E8A-4147-A177-3AD203B41FA5}">
                      <a16:colId xmlns:a16="http://schemas.microsoft.com/office/drawing/2014/main" val="905632621"/>
                    </a:ext>
                  </a:extLst>
                </a:gridCol>
              </a:tblGrid>
              <a:tr h="2856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 err="1">
                          <a:effectLst/>
                        </a:rPr>
                        <a:t>Bữa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 smtClean="0">
                          <a:effectLst/>
                        </a:rPr>
                        <a:t>trưa</a:t>
                      </a:r>
                      <a:r>
                        <a:rPr lang="en-US" sz="1350" b="1" dirty="0" smtClean="0">
                          <a:effectLst/>
                        </a:rPr>
                        <a:t>: </a:t>
                      </a:r>
                      <a:r>
                        <a:rPr lang="en-US" sz="1350" b="1" dirty="0">
                          <a:effectLst/>
                        </a:rPr>
                        <a:t>NT,MG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Cơm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Thịt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bò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sốt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vang</a:t>
                      </a:r>
                      <a:r>
                        <a:rPr lang="en-US" sz="1350" dirty="0">
                          <a:effectLst/>
                        </a:rPr>
                        <a:t>,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Đậu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phụ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sốt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cà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chua</a:t>
                      </a:r>
                      <a:r>
                        <a:rPr lang="en-US" sz="1350" dirty="0">
                          <a:effectLst/>
                        </a:rPr>
                        <a:t>,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Thịt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lợn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xào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củ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quả</a:t>
                      </a:r>
                      <a:r>
                        <a:rPr lang="en-US" sz="1350" dirty="0">
                          <a:effectLst/>
                        </a:rPr>
                        <a:t>,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Canh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tôm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rau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ngót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 err="1">
                          <a:effectLst/>
                        </a:rPr>
                        <a:t>Bữa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phụ</a:t>
                      </a:r>
                      <a:r>
                        <a:rPr lang="en-US" sz="1350" b="1" dirty="0">
                          <a:effectLst/>
                        </a:rPr>
                        <a:t>: NT,MG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Sữa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chua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uống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Vinamiulk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 err="1">
                          <a:effectLst/>
                        </a:rPr>
                        <a:t>Bữa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xế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chiều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nhà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trẻ</a:t>
                      </a:r>
                      <a:r>
                        <a:rPr lang="en-US" sz="1350" b="1" dirty="0">
                          <a:effectLst/>
                        </a:rPr>
                        <a:t>: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Cháo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tôm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cà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rốt</a:t>
                      </a:r>
                      <a:r>
                        <a:rPr lang="en-US" sz="135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947786401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119264"/>
              </p:ext>
            </p:extLst>
          </p:nvPr>
        </p:nvGraphicFramePr>
        <p:xfrm>
          <a:off x="2668387" y="7581534"/>
          <a:ext cx="2252863" cy="2711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2863">
                  <a:extLst>
                    <a:ext uri="{9D8B030D-6E8A-4147-A177-3AD203B41FA5}">
                      <a16:colId xmlns:a16="http://schemas.microsoft.com/office/drawing/2014/main" val="1504540293"/>
                    </a:ext>
                  </a:extLst>
                </a:gridCol>
              </a:tblGrid>
              <a:tr h="27114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 err="1">
                          <a:effectLst/>
                        </a:rPr>
                        <a:t>Bữa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 smtClean="0">
                          <a:effectLst/>
                        </a:rPr>
                        <a:t>trưa</a:t>
                      </a:r>
                      <a:r>
                        <a:rPr lang="en-US" sz="1350" b="1" dirty="0" smtClean="0">
                          <a:effectLst/>
                        </a:rPr>
                        <a:t>: </a:t>
                      </a:r>
                      <a:r>
                        <a:rPr lang="en-US" sz="1350" b="1" dirty="0">
                          <a:effectLst/>
                        </a:rPr>
                        <a:t>NT,MG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Cơm</a:t>
                      </a:r>
                      <a:r>
                        <a:rPr lang="en-US" sz="1350" dirty="0">
                          <a:effectLst/>
                        </a:rPr>
                        <a:t>,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Thịt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gà</a:t>
                      </a:r>
                      <a:r>
                        <a:rPr lang="en-US" sz="1350" dirty="0">
                          <a:effectLst/>
                        </a:rPr>
                        <a:t> rim </a:t>
                      </a:r>
                      <a:r>
                        <a:rPr lang="en-US" sz="1350" dirty="0" err="1">
                          <a:effectLst/>
                        </a:rPr>
                        <a:t>lá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chanh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Thịt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lợn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viên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sốt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cà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chua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Giá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đậu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xào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tôm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Canh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xương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gà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hầm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củ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quả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 err="1">
                          <a:effectLst/>
                        </a:rPr>
                        <a:t>Bữa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phụ</a:t>
                      </a:r>
                      <a:r>
                        <a:rPr lang="en-US" sz="1350" b="1" dirty="0">
                          <a:effectLst/>
                        </a:rPr>
                        <a:t>: NT,MG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Chè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đậu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đen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 err="1">
                          <a:effectLst/>
                        </a:rPr>
                        <a:t>Bữa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xế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chiều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nhà</a:t>
                      </a:r>
                      <a:r>
                        <a:rPr lang="en-US" sz="1350" b="1" dirty="0">
                          <a:effectLst/>
                        </a:rPr>
                        <a:t> </a:t>
                      </a:r>
                      <a:r>
                        <a:rPr lang="en-US" sz="1350" b="1" dirty="0" err="1">
                          <a:effectLst/>
                        </a:rPr>
                        <a:t>trẻ</a:t>
                      </a:r>
                      <a:r>
                        <a:rPr lang="en-US" sz="1350" b="1" dirty="0">
                          <a:effectLst/>
                        </a:rPr>
                        <a:t>: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</a:rPr>
                        <a:t>Cháo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tôm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cà</a:t>
                      </a:r>
                      <a:r>
                        <a:rPr lang="en-US" sz="1350" dirty="0">
                          <a:effectLst/>
                        </a:rPr>
                        <a:t> </a:t>
                      </a:r>
                      <a:r>
                        <a:rPr lang="en-US" sz="1350" dirty="0" err="1">
                          <a:effectLst/>
                        </a:rPr>
                        <a:t>rốt</a:t>
                      </a:r>
                      <a:r>
                        <a:rPr lang="en-US" sz="135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33843339"/>
                  </a:ext>
                </a:extLst>
              </a:tr>
            </a:tbl>
          </a:graphicData>
        </a:graphic>
      </p:graphicFrame>
      <p:sp>
        <p:nvSpPr>
          <p:cNvPr id="53" name="5-Point Star 52"/>
          <p:cNvSpPr/>
          <p:nvPr/>
        </p:nvSpPr>
        <p:spPr>
          <a:xfrm>
            <a:off x="5265558" y="7620767"/>
            <a:ext cx="2008208" cy="20693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365</Words>
  <Application>Microsoft Office PowerPoint</Application>
  <PresentationFormat>Custom</PresentationFormat>
  <Paragraphs>100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Clear Sans Bold</vt:lpstr>
      <vt:lpstr>Josefin Sans</vt:lpstr>
      <vt:lpstr>Arial</vt:lpstr>
      <vt:lpstr>Josefin Sans Semi-Bold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Màu kem, Hồng và Vàng Đơn giản Hàng tuần Thực đơn</dc:title>
  <cp:lastModifiedBy>ADMIN</cp:lastModifiedBy>
  <cp:revision>9</cp:revision>
  <dcterms:created xsi:type="dcterms:W3CDTF">2006-08-16T00:00:00Z</dcterms:created>
  <dcterms:modified xsi:type="dcterms:W3CDTF">2025-09-12T08:05:56Z</dcterms:modified>
  <dc:identifier>DAGlRhoanE8</dc:identifier>
</cp:coreProperties>
</file>